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8"/>
  </p:notesMasterIdLst>
  <p:sldIdLst>
    <p:sldId id="273" r:id="rId2"/>
    <p:sldId id="1057" r:id="rId3"/>
    <p:sldId id="1076" r:id="rId4"/>
    <p:sldId id="1074" r:id="rId5"/>
    <p:sldId id="1058" r:id="rId6"/>
    <p:sldId id="1059" r:id="rId7"/>
    <p:sldId id="1060" r:id="rId8"/>
    <p:sldId id="1061" r:id="rId9"/>
    <p:sldId id="1062" r:id="rId10"/>
    <p:sldId id="1085" r:id="rId11"/>
    <p:sldId id="1063" r:id="rId12"/>
    <p:sldId id="1064" r:id="rId13"/>
    <p:sldId id="1065" r:id="rId14"/>
    <p:sldId id="1066" r:id="rId15"/>
    <p:sldId id="1073" r:id="rId16"/>
    <p:sldId id="1054" r:id="rId17"/>
    <p:sldId id="1075" r:id="rId18"/>
    <p:sldId id="1055" r:id="rId19"/>
    <p:sldId id="1056" r:id="rId20"/>
    <p:sldId id="998" r:id="rId21"/>
    <p:sldId id="1078" r:id="rId22"/>
    <p:sldId id="1079" r:id="rId23"/>
    <p:sldId id="1077" r:id="rId24"/>
    <p:sldId id="1068" r:id="rId25"/>
    <p:sldId id="1000" r:id="rId26"/>
    <p:sldId id="1027" r:id="rId27"/>
    <p:sldId id="1028" r:id="rId28"/>
    <p:sldId id="1001" r:id="rId29"/>
    <p:sldId id="1012" r:id="rId30"/>
    <p:sldId id="1069" r:id="rId31"/>
    <p:sldId id="1070" r:id="rId32"/>
    <p:sldId id="1002" r:id="rId33"/>
    <p:sldId id="1071" r:id="rId34"/>
    <p:sldId id="1013" r:id="rId35"/>
    <p:sldId id="1081" r:id="rId36"/>
    <p:sldId id="1082" r:id="rId37"/>
    <p:sldId id="1080" r:id="rId38"/>
    <p:sldId id="1015" r:id="rId39"/>
    <p:sldId id="1084" r:id="rId40"/>
    <p:sldId id="1020" r:id="rId41"/>
    <p:sldId id="1016" r:id="rId42"/>
    <p:sldId id="1021" r:id="rId43"/>
    <p:sldId id="1017" r:id="rId44"/>
    <p:sldId id="1043" r:id="rId45"/>
    <p:sldId id="1022" r:id="rId46"/>
    <p:sldId id="107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" initials="m10" lastIdx="1" clrIdx="0">
    <p:extLst>
      <p:ext uri="{19B8F6BF-5375-455C-9EA6-DF929625EA0E}">
        <p15:presenceInfo xmlns:p15="http://schemas.microsoft.com/office/powerpoint/2012/main" userId="m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9517" autoAdjust="0"/>
  </p:normalViewPr>
  <p:slideViewPr>
    <p:cSldViewPr snapToGrid="0">
      <p:cViewPr varScale="1">
        <p:scale>
          <a:sx n="127" d="100"/>
          <a:sy n="127" d="100"/>
        </p:scale>
        <p:origin x="1470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2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8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08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9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9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3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3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9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4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5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4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2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7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7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0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1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3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69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38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8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5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9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29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7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8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29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примере нам даны значения 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y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некоторой функции, мы хотим найти значение в промежуточных точках, для этого известные точки соединяются линиями (</a:t>
            </a:r>
            <a:r>
              <a:rPr lang="ru-RU" sz="1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линейная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интерполяция) и определяются неизвестные промежуточные значения.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2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14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4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cookbook/5.0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polation" TargetMode="External"/><Relationship Id="rId5" Type="http://schemas.openxmlformats.org/officeDocument/2006/relationships/hyperlink" Target="https://ru.wikipedia.org/wiki/%D0%98%D0%BD%D1%82%D0%B5%D1%80%D0%BF%D0%BE%D0%BB%D1%8F%D1%86%D0%B8%D1%8F" TargetMode="External"/><Relationship Id="rId4" Type="http://schemas.openxmlformats.org/officeDocument/2006/relationships/hyperlink" Target="https://numerics.mathdotne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803656"/>
            <a:ext cx="8978016" cy="1687197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3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7.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на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(</a:t>
            </a:r>
            <a:r>
              <a:rPr lang="en-US" sz="28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Математические операции (</a:t>
            </a:r>
            <a:r>
              <a:rPr lang="en-US" sz="28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возможность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выбора цвета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помощью компонента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ColorDialog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buttonColorDialog_Click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cd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ColorDialog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Выбор цвета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cd.ShowDialog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color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(color,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нажатия на кнопку «Выбрать цвет» появляется диалоговое окно с палитрой.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885430"/>
            <a:ext cx="3652500" cy="53646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95" y="885429"/>
            <a:ext cx="5897880" cy="53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4356"/>
            <a:ext cx="12192000" cy="2308324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создании анимации необходимо перерисовывать изображение с некоторым периодом времени.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повторения действия в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C#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используется компонент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Timer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с событием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которое вызывается автоматически каждые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Interval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миллисекунд.</a:t>
            </a: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10696"/>
            <a:ext cx="3314700" cy="8861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26" y="2404110"/>
            <a:ext cx="4200524" cy="378047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4097565"/>
            <a:ext cx="7391401" cy="1754326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таймер на форму, установим интервал 10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мс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сразу включим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Enabled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38312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55564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Определим основные переменные, такие как: скорость, размеры и т.д.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(color);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brush, cx, cy, width, height);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срабатывании таймера изменяем координаты прямоугольника, выполняем проверку на выход за границы области и рисуем.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timer_Tick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99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20 17-51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в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пикселям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54356"/>
            <a:ext cx="12192000" cy="1137684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добавить элемент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 форму, далее в качестве примера рассмотрим градиентное закрашивание.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0486"/>
          <a:stretch/>
        </p:blipFill>
        <p:spPr>
          <a:xfrm>
            <a:off x="1219200" y="1792040"/>
            <a:ext cx="3238570" cy="8282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70" y="1792041"/>
            <a:ext cx="6812990" cy="47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Bitmap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класс в .NET (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System.Drawing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), представляющий растровое изображение, состоящее из пикселей. Позволяет создавать, редактировать и сохранять изображения в памяти или на диске.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Поддерживает форматы: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PNG, JPEG, BMP, GIF и другие.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возможности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изображения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Загрузка из файла или ресурса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пикселей, применение фильтров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Отрисовка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графики через объект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Graphics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Сохранение в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Form1_Load(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Bitmap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происходит на объекте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Bitmap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using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bitmap =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Bitmap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 = 0; x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y = 0; y &lt; bitmap.Height; y++)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Цвет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линейно слева направо и сверху вниз</a:t>
            </a:r>
          </a:p>
          <a:p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//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Red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y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Blue –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x</a:t>
            </a:r>
            <a:endParaRPr lang="ru-RU" sz="24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= (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)(255.0 * y /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bitmap.Height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 =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)(255.0 * x /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bitmap.SetPixel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.FromArgb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0, b));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79" y="708271"/>
            <a:ext cx="8235521" cy="56361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 примера 1: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4356"/>
            <a:ext cx="12192000" cy="5632311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Отрисовка</a:t>
            </a:r>
            <a:r>
              <a:rPr lang="ru-RU" sz="2400" dirty="0">
                <a:latin typeface="Bookman Old Style" panose="02050604050505020204" pitchFamily="18" charset="0"/>
              </a:rPr>
              <a:t> – процесс визуализации графических данных (изображений, фигур, текста и т.д.) на экране с использованием графического контекста устройства (</a:t>
            </a:r>
            <a:r>
              <a:rPr lang="ru-RU" sz="2400" b="1" dirty="0" err="1">
                <a:latin typeface="Bookman Old Style" panose="02050604050505020204" pitchFamily="18" charset="0"/>
              </a:rPr>
              <a:t>Graphics</a:t>
            </a:r>
            <a:r>
              <a:rPr lang="ru-RU" sz="2400" dirty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PictureBox</a:t>
            </a:r>
            <a:r>
              <a:rPr lang="ru-RU" sz="2400" dirty="0">
                <a:latin typeface="Bookman Old Style" panose="02050604050505020204" pitchFamily="18" charset="0"/>
              </a:rPr>
              <a:t> – стандартный элемент управления (</a:t>
            </a:r>
            <a:r>
              <a:rPr lang="ru-RU" sz="2400" dirty="0" err="1">
                <a:latin typeface="Bookman Old Style" panose="02050604050505020204" pitchFamily="18" charset="0"/>
              </a:rPr>
              <a:t>control</a:t>
            </a:r>
            <a:r>
              <a:rPr lang="ru-RU" sz="2400" dirty="0">
                <a:latin typeface="Bookman Old Style" panose="02050604050505020204" pitchFamily="18" charset="0"/>
              </a:rPr>
              <a:t>) в </a:t>
            </a:r>
            <a:r>
              <a:rPr lang="ru-RU" sz="2400" dirty="0" err="1">
                <a:latin typeface="Bookman Old Style" panose="020506040505050202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</a:rPr>
              <a:t>Forms</a:t>
            </a:r>
            <a:r>
              <a:rPr lang="ru-RU" sz="2400" dirty="0">
                <a:latin typeface="Bookman Old Style" panose="02050604050505020204" pitchFamily="18" charset="0"/>
              </a:rPr>
              <a:t>, предназначенный для отображения </a:t>
            </a:r>
            <a:r>
              <a:rPr lang="ru-RU" sz="2400" dirty="0" smtClean="0">
                <a:latin typeface="Bookman Old Style" panose="02050604050505020204" pitchFamily="18" charset="0"/>
              </a:rPr>
              <a:t>растровых и векторных изображений</a:t>
            </a:r>
            <a:r>
              <a:rPr lang="ru-RU" sz="2400" dirty="0">
                <a:latin typeface="Bookman Old Style" panose="02050604050505020204" pitchFamily="18" charset="0"/>
              </a:rPr>
              <a:t>. Оптимизирован для быстрой работы с </a:t>
            </a:r>
            <a:r>
              <a:rPr lang="ru-RU" sz="2400" dirty="0" smtClean="0">
                <a:latin typeface="Bookman Old Style" panose="02050604050505020204" pitchFamily="18" charset="0"/>
              </a:rPr>
              <a:t>графикой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Замечание. </a:t>
            </a:r>
            <a:r>
              <a:rPr lang="ru-RU" sz="2400" dirty="0" smtClean="0">
                <a:latin typeface="Bookman Old Style" panose="02050604050505020204" pitchFamily="18" charset="0"/>
              </a:rPr>
              <a:t>Хотя </a:t>
            </a:r>
            <a:r>
              <a:rPr lang="ru-RU" sz="2400" dirty="0">
                <a:latin typeface="Bookman Old Style" panose="02050604050505020204" pitchFamily="18" charset="0"/>
              </a:rPr>
              <a:t>графические операции могут выполняться на любом компоненте, поддерживающем метод </a:t>
            </a:r>
            <a:r>
              <a:rPr lang="ru-RU" sz="2400" b="1" dirty="0" err="1">
                <a:latin typeface="Bookman Old Style" panose="02050604050505020204" pitchFamily="18" charset="0"/>
              </a:rPr>
              <a:t>CreateGraphics</a:t>
            </a:r>
            <a:r>
              <a:rPr lang="ru-RU" sz="2400" b="1" dirty="0">
                <a:latin typeface="Bookman Old Style" panose="02050604050505020204" pitchFamily="18" charset="0"/>
              </a:rPr>
              <a:t>() </a:t>
            </a:r>
            <a:r>
              <a:rPr lang="ru-RU" sz="2400" dirty="0">
                <a:latin typeface="Bookman Old Style" panose="02050604050505020204" pitchFamily="18" charset="0"/>
              </a:rPr>
              <a:t>(например, </a:t>
            </a:r>
            <a:r>
              <a:rPr lang="ru-RU" sz="2400" b="1" dirty="0" err="1">
                <a:latin typeface="Bookman Old Style" panose="02050604050505020204" pitchFamily="18" charset="0"/>
              </a:rPr>
              <a:t>Panel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b="1" dirty="0" err="1">
                <a:latin typeface="Bookman Old Style" panose="02050604050505020204" pitchFamily="18" charset="0"/>
              </a:rPr>
              <a:t>Form</a:t>
            </a:r>
            <a:r>
              <a:rPr lang="ru-RU" sz="2400" dirty="0">
                <a:latin typeface="Bookman Old Style" panose="02050604050505020204" pitchFamily="18" charset="0"/>
              </a:rPr>
              <a:t> или </a:t>
            </a:r>
            <a:r>
              <a:rPr lang="ru-RU" sz="2400" b="1" dirty="0" err="1">
                <a:latin typeface="Bookman Old Style" panose="02050604050505020204" pitchFamily="18" charset="0"/>
              </a:rPr>
              <a:t>Button</a:t>
            </a:r>
            <a:r>
              <a:rPr lang="ru-RU" sz="2400" dirty="0">
                <a:latin typeface="Bookman Old Style" panose="02050604050505020204" pitchFamily="18" charset="0"/>
              </a:rPr>
              <a:t>), наибольшая производительность достигается при использовании элемента </a:t>
            </a:r>
            <a:r>
              <a:rPr lang="ru-RU" sz="2400" b="1" dirty="0" err="1">
                <a:latin typeface="Bookman Old Style" panose="02050604050505020204" pitchFamily="18" charset="0"/>
              </a:rPr>
              <a:t>PictureBox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73" y="1766477"/>
            <a:ext cx="4703728" cy="4520190"/>
          </a:xfrm>
          <a:prstGeom prst="rect">
            <a:avLst/>
          </a:prstGeom>
        </p:spPr>
      </p:pic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Подключение библиотек. Графики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654356"/>
            <a:ext cx="12192000" cy="563231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График</a:t>
            </a:r>
            <a:r>
              <a:rPr lang="ru-RU" sz="2400" dirty="0">
                <a:latin typeface="Bookman Old Style" panose="02050604050505020204" pitchFamily="18" charset="0"/>
              </a:rPr>
              <a:t> — это визуальное представление данных в виде геометрических объектов (точек, линий, столбцов и др.), позволяющее анализировать зависимости между величинами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Основные элементы графика: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Оси координат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X (абсцисса)</a:t>
            </a:r>
            <a:r>
              <a:rPr lang="ru-RU" sz="2400" dirty="0">
                <a:latin typeface="Bookman Old Style" panose="02050604050505020204" pitchFamily="18" charset="0"/>
              </a:rPr>
              <a:t> — горизонтальная ось (обычно независимая переменная).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Y (ордината)</a:t>
            </a:r>
            <a:r>
              <a:rPr lang="ru-RU" sz="2400" dirty="0">
                <a:latin typeface="Bookman Old Style" panose="02050604050505020204" pitchFamily="18" charset="0"/>
              </a:rPr>
              <a:t> — вертикальная ось (зависимая переменная).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Подписи осей, легенда, название графика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0"/>
            <a:ext cx="12192000" cy="341632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 smtClean="0">
                <a:latin typeface="Bookman Old Style" panose="02050604050505020204" pitchFamily="18" charset="0"/>
              </a:rPr>
              <a:t>Типы </a:t>
            </a:r>
            <a:r>
              <a:rPr lang="ru-RU" sz="2400" b="1" dirty="0">
                <a:latin typeface="Bookman Old Style" panose="02050604050505020204" pitchFamily="18" charset="0"/>
              </a:rPr>
              <a:t>графиков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Линейный</a:t>
            </a:r>
            <a:r>
              <a:rPr lang="ru-RU" sz="2400" dirty="0">
                <a:latin typeface="Bookman Old Style" panose="02050604050505020204" pitchFamily="18" charset="0"/>
              </a:rPr>
              <a:t> — точки, соединённые </a:t>
            </a:r>
            <a:r>
              <a:rPr lang="ru-RU" sz="2400" dirty="0" smtClean="0">
                <a:latin typeface="Bookman Old Style" panose="02050604050505020204" pitchFamily="18" charset="0"/>
              </a:rPr>
              <a:t>линиями.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Сплайн-график</a:t>
            </a:r>
            <a:r>
              <a:rPr lang="ru-RU" sz="2400" dirty="0">
                <a:latin typeface="Bookman Old Style" panose="02050604050505020204" pitchFamily="18" charset="0"/>
              </a:rPr>
              <a:t> — </a:t>
            </a:r>
            <a:r>
              <a:rPr lang="ru-RU" sz="2400" dirty="0" smtClean="0">
                <a:latin typeface="Bookman Old Style" panose="02050604050505020204" pitchFamily="18" charset="0"/>
              </a:rPr>
              <a:t>сглаженные </a:t>
            </a:r>
            <a:r>
              <a:rPr lang="ru-RU" sz="2400" dirty="0">
                <a:latin typeface="Bookman Old Style" panose="02050604050505020204" pitchFamily="18" charset="0"/>
              </a:rPr>
              <a:t>кривые между </a:t>
            </a:r>
            <a:r>
              <a:rPr lang="ru-RU" sz="2400" dirty="0" smtClean="0">
                <a:latin typeface="Bookman Old Style" panose="02050604050505020204" pitchFamily="18" charset="0"/>
              </a:rPr>
              <a:t>точками.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Столбчатый</a:t>
            </a:r>
            <a:r>
              <a:rPr lang="ru-RU" sz="2400" dirty="0">
                <a:latin typeface="Bookman Old Style" panose="02050604050505020204" pitchFamily="18" charset="0"/>
              </a:rPr>
              <a:t> — </a:t>
            </a:r>
            <a:r>
              <a:rPr lang="ru-RU" sz="2400" dirty="0" smtClean="0">
                <a:latin typeface="Bookman Old Style" panose="02050604050505020204" pitchFamily="18" charset="0"/>
              </a:rPr>
              <a:t>вертикальные </a:t>
            </a:r>
            <a:r>
              <a:rPr lang="ru-RU" sz="2400" dirty="0">
                <a:latin typeface="Bookman Old Style" panose="02050604050505020204" pitchFamily="18" charset="0"/>
              </a:rPr>
              <a:t>прямоугольники разной высоты.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Круговой</a:t>
            </a:r>
            <a:r>
              <a:rPr lang="ru-RU" sz="2400" dirty="0">
                <a:latin typeface="Bookman Old Style" panose="02050604050505020204" pitchFamily="18" charset="0"/>
              </a:rPr>
              <a:t> — доли от </a:t>
            </a:r>
            <a:r>
              <a:rPr lang="ru-RU" sz="2400" dirty="0" smtClean="0">
                <a:latin typeface="Bookman Old Style" panose="02050604050505020204" pitchFamily="18" charset="0"/>
              </a:rPr>
              <a:t>целого круга.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Точечный</a:t>
            </a:r>
            <a:r>
              <a:rPr lang="ru-RU" sz="2400" dirty="0">
                <a:latin typeface="Bookman Old Style" panose="02050604050505020204" pitchFamily="18" charset="0"/>
              </a:rPr>
              <a:t> — </a:t>
            </a:r>
            <a:r>
              <a:rPr lang="ru-RU" sz="2400" dirty="0" smtClean="0">
                <a:latin typeface="Bookman Old Style" panose="02050604050505020204" pitchFamily="18" charset="0"/>
              </a:rPr>
              <a:t>точки </a:t>
            </a:r>
            <a:r>
              <a:rPr lang="ru-RU" sz="2400" dirty="0">
                <a:latin typeface="Bookman Old Style" panose="02050604050505020204" pitchFamily="18" charset="0"/>
              </a:rPr>
              <a:t>на плоскости </a:t>
            </a:r>
            <a:r>
              <a:rPr lang="en-US" sz="2400" dirty="0">
                <a:latin typeface="Bookman Old Style" panose="02050604050505020204" pitchFamily="18" charset="0"/>
              </a:rPr>
              <a:t>X-Y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ScottPlot</a:t>
            </a:r>
            <a:r>
              <a:rPr lang="ru-RU" sz="2400" dirty="0">
                <a:latin typeface="Bookman Old Style" panose="02050604050505020204" pitchFamily="18" charset="0"/>
              </a:rPr>
              <a:t> — это </a:t>
            </a:r>
            <a:r>
              <a:rPr lang="ru-RU" sz="2400" dirty="0" smtClean="0">
                <a:latin typeface="Bookman Old Style" panose="02050604050505020204" pitchFamily="18" charset="0"/>
              </a:rPr>
              <a:t>библиотека для </a:t>
            </a:r>
            <a:r>
              <a:rPr lang="ru-RU" sz="2400" dirty="0">
                <a:latin typeface="Bookman Old Style" panose="02050604050505020204" pitchFamily="18" charset="0"/>
              </a:rPr>
              <a:t>.NET (C#, WPF, </a:t>
            </a:r>
            <a:r>
              <a:rPr lang="ru-RU" sz="2400" dirty="0" err="1">
                <a:latin typeface="Bookman Old Style" panose="02050604050505020204" pitchFamily="18" charset="0"/>
              </a:rPr>
              <a:t>WinForms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Avalonia</a:t>
            </a:r>
            <a:r>
              <a:rPr lang="ru-RU" sz="2400" dirty="0">
                <a:latin typeface="Bookman Old Style" panose="02050604050505020204" pitchFamily="18" charset="0"/>
              </a:rPr>
              <a:t>), предназначенная для </a:t>
            </a:r>
            <a:r>
              <a:rPr lang="ru-RU" sz="2400" dirty="0" smtClean="0">
                <a:latin typeface="Bookman Old Style" panose="02050604050505020204" pitchFamily="18" charset="0"/>
              </a:rPr>
              <a:t>построения </a:t>
            </a:r>
            <a:r>
              <a:rPr lang="ru-RU" sz="2400" dirty="0">
                <a:latin typeface="Bookman Old Style" panose="02050604050505020204" pitchFamily="18" charset="0"/>
              </a:rPr>
              <a:t>научных и инженерных графиков. Отличается высокой </a:t>
            </a:r>
            <a:r>
              <a:rPr lang="ru-RU" sz="2400" dirty="0" smtClean="0">
                <a:latin typeface="Bookman Old Style" panose="02050604050505020204" pitchFamily="18" charset="0"/>
              </a:rPr>
              <a:t>интерактивностью и удобством использования.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Ключевые особенности: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Поддержка </a:t>
            </a:r>
            <a:r>
              <a:rPr lang="ru-RU" sz="2400" b="1" dirty="0">
                <a:latin typeface="Bookman Old Style" panose="02050604050505020204" pitchFamily="18" charset="0"/>
              </a:rPr>
              <a:t>реального времени</a:t>
            </a:r>
            <a:r>
              <a:rPr lang="ru-RU" sz="2400" dirty="0">
                <a:latin typeface="Bookman Old Style" panose="02050604050505020204" pitchFamily="18" charset="0"/>
              </a:rPr>
              <a:t> (динамическое обновление).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Bookman Old Style" panose="02050604050505020204" pitchFamily="18" charset="0"/>
              </a:rPr>
              <a:t>Аппаратное ускорение</a:t>
            </a:r>
            <a:r>
              <a:rPr lang="ru-RU" sz="2400" dirty="0">
                <a:latin typeface="Bookman Old Style" panose="02050604050505020204" pitchFamily="18" charset="0"/>
              </a:rPr>
              <a:t> (рендеринг через </a:t>
            </a:r>
            <a:r>
              <a:rPr lang="ru-RU" sz="2400" dirty="0" err="1">
                <a:latin typeface="Bookman Old Style" panose="02050604050505020204" pitchFamily="18" charset="0"/>
              </a:rPr>
              <a:t>OpenGL</a:t>
            </a:r>
            <a:r>
              <a:rPr lang="ru-RU" sz="2400" dirty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latin typeface="Bookman Old Style" panose="02050604050505020204" pitchFamily="18" charset="0"/>
              </a:rPr>
              <a:t>Минималистичный</a:t>
            </a:r>
            <a:r>
              <a:rPr lang="ru-RU" sz="2400" dirty="0">
                <a:latin typeface="Bookman Old Style" panose="02050604050505020204" pitchFamily="18" charset="0"/>
              </a:rPr>
              <a:t> API — построение графика в несколько строк кода.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Экспорт в </a:t>
            </a:r>
            <a:r>
              <a:rPr lang="ru-RU" sz="2400" b="1" dirty="0">
                <a:latin typeface="Bookman Old Style" panose="02050604050505020204" pitchFamily="18" charset="0"/>
              </a:rPr>
              <a:t>PNG, JPEG, SVG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451244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добавления к проекту библиотеки для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построения графиков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Необходимо открыть диспетчер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пакетов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NuGet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/>
          <a:srcRect l="56895" t="44662" r="7434" b="37941"/>
          <a:stretch/>
        </p:blipFill>
        <p:spPr>
          <a:xfrm>
            <a:off x="5505451" y="3683704"/>
            <a:ext cx="6324316" cy="150742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/>
          <a:srcRect r="67607" b="37941"/>
          <a:stretch/>
        </p:blipFill>
        <p:spPr>
          <a:xfrm>
            <a:off x="738187" y="1873517"/>
            <a:ext cx="4800601" cy="4494661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73562" y="5142178"/>
            <a:ext cx="4665226" cy="422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34350" y="1854685"/>
            <a:ext cx="1199238" cy="4844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572125" y="4241170"/>
            <a:ext cx="6257642" cy="5308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5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69" y="1346338"/>
            <a:ext cx="5696074" cy="475822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b="29728"/>
          <a:stretch/>
        </p:blipFill>
        <p:spPr>
          <a:xfrm>
            <a:off x="515897" y="1346338"/>
            <a:ext cx="5538471" cy="520686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27707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перейти на вкладку «Обзор» найти библиотеку и нажать «Установить»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84992" y="3100462"/>
            <a:ext cx="4731611" cy="12595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74058" y="5330345"/>
            <a:ext cx="4576803" cy="107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340999" y="2312782"/>
            <a:ext cx="1583801" cy="7828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0216582" y="5230912"/>
            <a:ext cx="1533862" cy="4792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12695" y="2294275"/>
            <a:ext cx="2341602" cy="5455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12695" y="1663062"/>
            <a:ext cx="1224002" cy="561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— это пользовательский элемент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управления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библиотеки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предназначенный для встраивания интерактивных графиков в приложения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Он предоставляет удобный интерфейс для отображения и взаимодействия с данными: масштабирования, панорамирования и экспорта графиков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 для построения графиков (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появится в панели элементов. После установки пакета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 придется перезапустить приложение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205" y="2352786"/>
            <a:ext cx="4122673" cy="262561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97205" y="4367114"/>
            <a:ext cx="4266095" cy="563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4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9" y="1600200"/>
            <a:ext cx="5996506" cy="481426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1600200"/>
            <a:ext cx="6096000" cy="1569660"/>
          </a:xfrm>
          <a:prstGeom prst="rect">
            <a:avLst/>
          </a:prstGeom>
        </p:spPr>
        <p:txBody>
          <a:bodyPr lIns="36000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formsPlot1.Plot.XLabel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formsPlot1.Plot.YLabel(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"Y,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formsPlot1.Plot.Title(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График</a:t>
            </a:r>
            <a:r>
              <a:rPr lang="ru-RU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" y="0"/>
            <a:ext cx="12192000" cy="64633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Добавим подписи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осей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название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графика и отобразим что получилось.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" y="0"/>
            <a:ext cx="12192000" cy="674030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Построим график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функции </a:t>
            </a:r>
            <a:r>
              <a:rPr lang="en-US" sz="2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f(x) = x</a:t>
            </a:r>
            <a:r>
              <a:rPr lang="en-US" sz="2400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на участке от 0 до 100.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scatter = formsPlot1.Plot.Add.Scatter(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Убираем маркеры (точки) и оставляем линию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scatter.MarkerStyle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Подписии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линии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графика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formsPlot1.Plot.ShowLegend();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865592"/>
            <a:ext cx="5187950" cy="38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Основное преимущество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интерактивность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график можно масштабировать и перемещаться по графику, также он сам определяет интервалы подписей у осей.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1" y="1691682"/>
            <a:ext cx="6491287" cy="5078313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переместиться по графику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нужно зажать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ЛКМ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и двигать мышью, чтобы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приблизиться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или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отдалиться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вращать колесико мыши, также чтобы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приблизить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некоторую область можно зажать колесико и выделить прямоугольник. 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вернуться к исходному виду нужно нажать на колесико.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6" y="1754326"/>
            <a:ext cx="5305425" cy="38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поддерживает рисование по второстепенным осям, это полезно, когда 2 набора данных сильно отличаются по значениям, но их требуется представить на одном графике (Например, давление и температура).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ys2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ys2.Add(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Пиксель</a:t>
            </a:r>
            <a:r>
              <a:rPr lang="ru-RU" sz="2400" dirty="0">
                <a:latin typeface="Bookman Old Style" panose="02050604050505020204" pitchFamily="18" charset="0"/>
              </a:rPr>
              <a:t> (от англ. 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i="1" dirty="0" err="1">
                <a:latin typeface="Bookman Old Style" panose="02050604050505020204" pitchFamily="18" charset="0"/>
              </a:rPr>
              <a:t>picture</a:t>
            </a:r>
            <a:r>
              <a:rPr lang="ru-RU" sz="2400" i="1" dirty="0">
                <a:latin typeface="Bookman Old Style" panose="02050604050505020204" pitchFamily="18" charset="0"/>
              </a:rPr>
              <a:t> </a:t>
            </a:r>
            <a:r>
              <a:rPr lang="ru-RU" sz="2400" i="1" dirty="0" err="1">
                <a:latin typeface="Bookman Old Style" panose="02050604050505020204" pitchFamily="18" charset="0"/>
              </a:rPr>
              <a:t>element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dirty="0">
                <a:latin typeface="Bookman Old Style" panose="02050604050505020204" pitchFamily="18" charset="0"/>
              </a:rPr>
              <a:t>, сокращенно 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i="1" dirty="0" err="1">
                <a:latin typeface="Bookman Old Style" panose="02050604050505020204" pitchFamily="18" charset="0"/>
              </a:rPr>
              <a:t>pixel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dirty="0">
                <a:latin typeface="Bookman Old Style" panose="02050604050505020204" pitchFamily="18" charset="0"/>
              </a:rPr>
              <a:t>) — это наименьший логический элемент растрового изображения, представляющий собой точку определённого цвета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Цвет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RGB-модели кодируется тремя </a:t>
            </a:r>
            <a:r>
              <a:rPr lang="ru-RU" sz="2400" dirty="0" smtClean="0">
                <a:latin typeface="Bookman Old Style" panose="02050604050505020204" pitchFamily="18" charset="0"/>
              </a:rPr>
              <a:t>компонентами: </a:t>
            </a:r>
            <a:br>
              <a:rPr lang="ru-RU" sz="2400" dirty="0" smtClean="0">
                <a:latin typeface="Bookman Old Style" panose="02050604050505020204" pitchFamily="18" charset="0"/>
              </a:rPr>
            </a:br>
            <a:r>
              <a:rPr lang="ru-RU" sz="2400" b="1" dirty="0" err="1" smtClean="0">
                <a:latin typeface="Bookman Old Style" panose="02050604050505020204" pitchFamily="18" charset="0"/>
              </a:rPr>
              <a:t>Red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(R)</a:t>
            </a:r>
            <a:r>
              <a:rPr lang="ru-RU" sz="2400" dirty="0">
                <a:latin typeface="Bookman Old Style" panose="02050604050505020204" pitchFamily="18" charset="0"/>
              </a:rPr>
              <a:t>, 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Green</a:t>
            </a:r>
            <a:r>
              <a:rPr lang="ru-RU" sz="2400" b="1" dirty="0" smtClean="0">
                <a:latin typeface="Bookman Old Style" panose="02050604050505020204" pitchFamily="18" charset="0"/>
              </a:rPr>
              <a:t> (G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r>
              <a:rPr lang="ru-RU" sz="2400" dirty="0">
                <a:latin typeface="Bookman Old Style" panose="02050604050505020204" pitchFamily="18" charset="0"/>
              </a:rPr>
              <a:t>, </a:t>
            </a:r>
            <a:r>
              <a:rPr lang="ru-RU" sz="2400" b="1" dirty="0" err="1">
                <a:latin typeface="Bookman Old Style" panose="02050604050505020204" pitchFamily="18" charset="0"/>
              </a:rPr>
              <a:t>Blue</a:t>
            </a:r>
            <a:r>
              <a:rPr lang="ru-RU" sz="2400" b="1" dirty="0">
                <a:latin typeface="Bookman Old Style" panose="02050604050505020204" pitchFamily="18" charset="0"/>
              </a:rPr>
              <a:t> (B</a:t>
            </a:r>
            <a:r>
              <a:rPr lang="ru-RU" sz="2400" b="1" dirty="0" smtClean="0">
                <a:latin typeface="Bookman Old Style" panose="020506040505050202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В ARGB-модели добавляется </a:t>
            </a:r>
            <a:r>
              <a:rPr lang="ru-RU" sz="2400" b="1" dirty="0" err="1">
                <a:latin typeface="Bookman Old Style" panose="02050604050505020204" pitchFamily="18" charset="0"/>
              </a:rPr>
              <a:t>Alpha</a:t>
            </a:r>
            <a:r>
              <a:rPr lang="ru-RU" sz="2400" b="1" dirty="0">
                <a:latin typeface="Bookman Old Style" panose="02050604050505020204" pitchFamily="18" charset="0"/>
              </a:rPr>
              <a:t> (A)</a:t>
            </a:r>
            <a:r>
              <a:rPr lang="ru-RU" sz="2400" dirty="0">
                <a:latin typeface="Bookman Old Style" panose="02050604050505020204" pitchFamily="18" charset="0"/>
              </a:rPr>
              <a:t> — прозрачность </a:t>
            </a:r>
            <a:r>
              <a:rPr lang="ru-RU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dirty="0">
                <a:latin typeface="Bookman Old Style" panose="02050604050505020204" pitchFamily="18" charset="0"/>
              </a:rPr>
              <a:t>0 — полностью прозрачный, 255 — непрозрачный).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 smtClean="0">
                <a:latin typeface="Bookman Old Style" panose="02050604050505020204" pitchFamily="18" charset="0"/>
              </a:rPr>
              <a:t>Координаты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Задаются парой чисел </a:t>
            </a:r>
            <a:r>
              <a:rPr lang="ru-RU" sz="2400" b="1" dirty="0">
                <a:latin typeface="Bookman Old Style" panose="02050604050505020204" pitchFamily="18" charset="0"/>
              </a:rPr>
              <a:t>(X, Y)</a:t>
            </a:r>
            <a:r>
              <a:rPr lang="ru-RU" sz="2400" dirty="0">
                <a:latin typeface="Bookman Old Style" panose="02050604050505020204" pitchFamily="18" charset="0"/>
              </a:rPr>
              <a:t>, где: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X</a:t>
            </a:r>
            <a:r>
              <a:rPr lang="ru-RU" sz="2400" dirty="0">
                <a:latin typeface="Bookman Old Style" panose="02050604050505020204" pitchFamily="18" charset="0"/>
              </a:rPr>
              <a:t> — положение по горизонтали (отсчёт слева направо).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Y</a:t>
            </a:r>
            <a:r>
              <a:rPr lang="ru-RU" sz="2400" dirty="0">
                <a:latin typeface="Bookman Old Style" panose="02050604050505020204" pitchFamily="18" charset="0"/>
              </a:rPr>
              <a:t> — положение по вертикали (отсчёт сверху вниз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Отобразим 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основным осям, 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sin(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построим на второстепенной оси </a:t>
            </a:r>
            <a:r>
              <a:rPr lang="en-US" sz="2400" i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Oy</a:t>
            </a:r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Также сделаем график синуса пунктирным.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scatter1.Axes.YAxis = formsPlot1.Plot.Axes.Left;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scatter2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scatter2.Axes.YAxis = formsPlot1.Plot.Axes.Right;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scatter2.LinePattern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ScottPlot.LinePattern.Dashed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"sin(x)"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5" y="219075"/>
            <a:ext cx="9453758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гистограмм: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bars1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(xs1, ys1);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"Alpha"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bars2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(xs2,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"Beta"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Alignment.UpperLeft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Убираем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отсут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от нижней границы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plot.Axes.Margins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(bottom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1465293"/>
            <a:ext cx="5044991" cy="44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круговой диаграммы: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slices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Red"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Colors.Orange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Orange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Colors.Gold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"Yellow"}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Colors.Green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Green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Colors.Blue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Blue"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pie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plot.Add.Pie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(slices);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pie.ExplodeFraction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0.1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78711"/>
            <a:ext cx="6686550" cy="51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279967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MathNet.Numerics</a:t>
            </a:r>
            <a:r>
              <a:rPr lang="ru-RU" sz="2400" dirty="0">
                <a:latin typeface="Bookman Old Style" panose="02050604050505020204" pitchFamily="18" charset="0"/>
              </a:rPr>
              <a:t> — это </a:t>
            </a:r>
            <a:r>
              <a:rPr lang="ru-RU" sz="2400" b="1" dirty="0">
                <a:latin typeface="Bookman Old Style" panose="02050604050505020204" pitchFamily="18" charset="0"/>
              </a:rPr>
              <a:t>открытая библиотека для .NET</a:t>
            </a:r>
            <a:r>
              <a:rPr lang="ru-RU" sz="2400" dirty="0">
                <a:latin typeface="Bookman Old Style" panose="02050604050505020204" pitchFamily="18" charset="0"/>
              </a:rPr>
              <a:t>, предоставляющая инструменты для </a:t>
            </a:r>
            <a:r>
              <a:rPr lang="ru-RU" sz="2400" b="1" dirty="0">
                <a:latin typeface="Bookman Old Style" panose="02050604050505020204" pitchFamily="18" charset="0"/>
              </a:rPr>
              <a:t>научных вычислений, численного анализа и работы с линейной алгеброй</a:t>
            </a:r>
            <a:r>
              <a:rPr lang="ru-RU" sz="2400" dirty="0">
                <a:latin typeface="Bookman Old Style" panose="02050604050505020204" pitchFamily="18" charset="0"/>
              </a:rPr>
              <a:t>. Она разработана как аналог таких библиотек, как </a:t>
            </a:r>
            <a:r>
              <a:rPr lang="ru-RU" sz="2400" dirty="0" err="1">
                <a:latin typeface="Bookman Old Style" panose="02050604050505020204" pitchFamily="18" charset="0"/>
              </a:rPr>
              <a:t>NumPy</a:t>
            </a:r>
            <a:r>
              <a:rPr lang="ru-RU" sz="2400" dirty="0">
                <a:latin typeface="Bookman Old Style" panose="02050604050505020204" pitchFamily="18" charset="0"/>
              </a:rPr>
              <a:t> (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) или </a:t>
            </a:r>
            <a:r>
              <a:rPr lang="ru-RU" sz="2400" dirty="0" err="1">
                <a:latin typeface="Bookman Old Style" panose="02050604050505020204" pitchFamily="18" charset="0"/>
              </a:rPr>
              <a:t>Eigen</a:t>
            </a:r>
            <a:r>
              <a:rPr lang="ru-RU" sz="2400" dirty="0">
                <a:latin typeface="Bookman Old Style" panose="02050604050505020204" pitchFamily="18" charset="0"/>
              </a:rPr>
              <a:t> (C++), но для экосистемы .NET (C#, F#, VB.NET).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 Основные возможности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1.1. Линейная алгебра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Работа с матрицами и векторами (</a:t>
            </a:r>
            <a:r>
              <a:rPr lang="ru-RU" sz="2400" dirty="0" err="1">
                <a:latin typeface="Bookman Old Style" panose="02050604050505020204" pitchFamily="18" charset="0"/>
              </a:rPr>
              <a:t>Matrix</a:t>
            </a:r>
            <a:r>
              <a:rPr lang="ru-RU" sz="2400" dirty="0">
                <a:latin typeface="Bookman Old Style" panose="02050604050505020204" pitchFamily="18" charset="0"/>
              </a:rPr>
              <a:t>&lt;T&gt;, </a:t>
            </a:r>
            <a:r>
              <a:rPr lang="ru-RU" sz="2400" dirty="0" err="1">
                <a:latin typeface="Bookman Old Style" panose="02050604050505020204" pitchFamily="18" charset="0"/>
              </a:rPr>
              <a:t>Vector</a:t>
            </a:r>
            <a:r>
              <a:rPr lang="ru-RU" sz="2400" dirty="0">
                <a:latin typeface="Bookman Old Style" panose="02050604050505020204" pitchFamily="18" charset="0"/>
              </a:rPr>
              <a:t>&lt;T</a:t>
            </a:r>
            <a:r>
              <a:rPr lang="ru-RU" sz="2400" dirty="0" smtClean="0">
                <a:latin typeface="Bookman Old Style" panose="02050604050505020204" pitchFamily="18" charset="0"/>
              </a:rPr>
              <a:t>&gt;).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Операции: умножение, обратные матрицы, определители, SVD, LU-разложение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Поддержка разреженных матриц (экономия памяти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Работа с комплексными числами (</a:t>
            </a:r>
            <a:r>
              <a:rPr lang="en-US" sz="2400" dirty="0" smtClean="0">
                <a:latin typeface="Bookman Old Style" panose="02050604050505020204" pitchFamily="18" charset="0"/>
              </a:rPr>
              <a:t>Complex</a:t>
            </a:r>
            <a:r>
              <a:rPr lang="ru-RU" sz="2400" dirty="0" smtClean="0">
                <a:latin typeface="Bookman Old Style" panose="02050604050505020204" pitchFamily="18" charset="0"/>
              </a:rPr>
              <a:t>)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1.2. Численные методы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Интерполяция (линейная, </a:t>
            </a:r>
            <a:r>
              <a:rPr lang="ru-RU" sz="2400" dirty="0" smtClean="0">
                <a:latin typeface="Bookman Old Style" panose="02050604050505020204" pitchFamily="18" charset="0"/>
              </a:rPr>
              <a:t>кубические сплайны).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Аппроксимация (метод наименьших квадратов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Оптимизация (градиентные методы, минимизация функций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1.3</a:t>
            </a:r>
            <a:r>
              <a:rPr lang="ru-RU" sz="2400" b="1" dirty="0">
                <a:latin typeface="Bookman Old Style" panose="02050604050505020204" pitchFamily="18" charset="0"/>
              </a:rPr>
              <a:t>. Статистика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Описательная статистика (среднее, дисперсия, корреляция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Распределения (нормальное, Пуассона, хи-квадрат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Генерация случайных чисел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1.4. Специальные функции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Гамма-функция, интегралы, </a:t>
            </a:r>
            <a:r>
              <a:rPr lang="ru-RU" sz="2400" dirty="0" err="1">
                <a:latin typeface="Bookman Old Style" panose="02050604050505020204" pitchFamily="18" charset="0"/>
              </a:rPr>
              <a:t>Bessel</a:t>
            </a:r>
            <a:r>
              <a:rPr lang="ru-RU" sz="2400" dirty="0">
                <a:latin typeface="Bookman Old Style" panose="02050604050505020204" pitchFamily="18" charset="0"/>
              </a:rPr>
              <a:t>-функции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Преобразования Фурье (FFT).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91338"/>
            <a:ext cx="5130800" cy="2862322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установки данной библиотеки, необходимо перейти в диспетчер пакетов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NuGet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найти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730076"/>
            <a:ext cx="6546850" cy="56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Далее в коде необходимо подключить библиотеку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СЛАУ: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Dense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матрица или вектор «плотные» т.е. содержат мало нулей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DenseMatrix.OfArray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1, 3,  7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9, 5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 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-8, 2,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 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78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 плотную СЛАУ: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DenseMatrix.OfArray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1, 3,  7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9, 5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 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-8, 2,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 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			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A.Solve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.Join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'\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n'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,x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35" y="1930220"/>
            <a:ext cx="3619929" cy="34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endParaRPr lang="ru-RU" sz="2400" dirty="0" smtClean="0">
              <a:solidFill>
                <a:srgbClr val="40404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404040"/>
                </a:solidFill>
                <a:latin typeface="Bookman Old Style" panose="02050604050505020204" pitchFamily="18" charset="0"/>
              </a:rPr>
              <a:t>Добавим </a:t>
            </a:r>
            <a:r>
              <a:rPr lang="ru-RU" sz="2400" dirty="0" err="1" smtClean="0">
                <a:latin typeface="Bookman Old Style" panose="02050604050505020204" pitchFamily="18" charset="0"/>
              </a:rPr>
              <a:t>PictureBox</a:t>
            </a:r>
            <a:r>
              <a:rPr lang="ru-RU" sz="2400" dirty="0" smtClean="0">
                <a:latin typeface="Bookman Old Style" panose="02050604050505020204" pitchFamily="18" charset="0"/>
              </a:rPr>
              <a:t> на форму</a:t>
            </a:r>
            <a:endParaRPr lang="ru-RU" sz="2400" i="0" dirty="0">
              <a:solidFill>
                <a:srgbClr val="40404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11" y="1451440"/>
            <a:ext cx="3634465" cy="690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411" y="2142290"/>
            <a:ext cx="6369976" cy="25895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10282"/>
          <a:stretch/>
        </p:blipFill>
        <p:spPr>
          <a:xfrm>
            <a:off x="5295411" y="4968524"/>
            <a:ext cx="6369976" cy="7483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90" y="1451440"/>
            <a:ext cx="4771321" cy="42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бывают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Sparse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разреженные)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матрицы и вектора, они содержат много нулей, как правило более 98% значений нули.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разреженных СЛАУ применяются специальные методы, которые позволяют значительно ускорить поиск решения.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SparseMatrix.OfArray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{ 1,0,0},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	 { 2,5,7},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	 { 0,0,4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37068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разряженную СЛАУ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4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MathNet.Numerics.LinearAlgebra.Double.Solvers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SparseMatrix.OfArray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 { 1,0,0},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2,5,7},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0,0,4}});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solver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GpBiCg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precondition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DiagonalPreconditioner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A.SolveIterative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solver,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recondition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25" y="1555666"/>
            <a:ext cx="3613150" cy="38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7996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GpBiCg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один из методов решения разреженной СЛАУ (обобщенный метод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бисопряженных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градиентов).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DiagonalPreconditioner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один из видов </a:t>
            </a:r>
            <a:r>
              <a:rPr lang="ru-RU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предобуславливателей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(диагональный), с помощью него можно указать вид СЛАУ, в данном случае указан диагональный вид.</a:t>
            </a:r>
          </a:p>
        </p:txBody>
      </p:sp>
    </p:spTree>
    <p:extLst>
      <p:ext uri="{BB962C8B-B14F-4D97-AF65-F5344CB8AC3E}">
        <p14:creationId xmlns:p14="http://schemas.microsoft.com/office/powerpoint/2010/main" val="1370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49299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нахождение неизвестных промежуточных значений некоторой функции по известному дискретному набору ее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13};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3" y="2457451"/>
            <a:ext cx="11469522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LinearSpline.Interpolate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(x, y);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xi = x[0]; xi &lt;= x[^1]; xi++)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13" y="3060700"/>
            <a:ext cx="8743974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существует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кубическая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случае точки соединяются кубическими функциями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CubicSpline.InterpolateNatural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(x,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8" y="2160513"/>
            <a:ext cx="11082784" cy="44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341632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https://scottplot.net/cookbook/5.0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https://numerics.mathdotnet.com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Интерполяция: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https://ru.wikipedia.org/wiki/%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D0%98%D0%BD%D1%82%D0%B5%D1%80%D0%BF%D0%BE%D0%BB%D1%8F%D1%86%D0%B8%D1%8F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hlinkClick r:id="rId6"/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https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en.wikipedia.org/wiki/Interpolation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необходимо проводить в обработчике события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Paint.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Нарисуем круг радиуса 100 пикселей в середине полотна для рисования.</a:t>
            </a:r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рисования необходимо создать кисть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Pen.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e.Graphics.DrawEllipse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39" y="3116864"/>
            <a:ext cx="4048461" cy="36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Нарисуем закрашенный прямоугольник шириной 100 и высотой 50.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Для заливки необходимо создать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кисть (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Brush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), которая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определяет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цвет заливки.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закрашенных фигур необходима кисть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14" y="2628450"/>
            <a:ext cx="3521336" cy="31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67875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Изменим код чтобы прямоугольник рисовался там, где была нажата ЛКМ.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мыши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brush, cx, cy, width, height);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MouseEventArgs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Считываем координаты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мыши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0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1" y="2071892"/>
            <a:ext cx="2631251" cy="23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рисования линий: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List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&gt; points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точек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Недостаточно точек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MouseEventArgs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points.Add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Добавляем точку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874" y="2125133"/>
            <a:ext cx="2665789" cy="24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67875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ColorDialog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— это стандартный диалоговый компонент в .NET (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), который позволяет пользователю выбирать цвет из палитры или задавать его вручную (RGB/HEX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диалога (если не добавлен через дизайнер)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67F99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67F99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Настройка параметров (опционально)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AllowFullOpen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Разрешить ручной ввод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RGB</a:t>
            </a:r>
            <a:endParaRPr lang="en-US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AnyColor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    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Показывать все цвета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SolidColorOnly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Разрешить градиенты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// Показ диалога и проверка выбора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ShowDialog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DialogResult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OK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BackColor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Пример применения цвета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MessageBox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Show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Выбран цвет: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 (RGB: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},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},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})"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220" y="1286738"/>
            <a:ext cx="2795080" cy="41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15007</TotalTime>
  <Words>1445</Words>
  <Application>Microsoft Office PowerPoint</Application>
  <PresentationFormat>Широкоэкранный</PresentationFormat>
  <Paragraphs>421</Paragraphs>
  <Slides>46</Slides>
  <Notes>46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4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3 семестр Лекция 7.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940</cp:revision>
  <dcterms:modified xsi:type="dcterms:W3CDTF">2025-05-02T14:12:16Z</dcterms:modified>
</cp:coreProperties>
</file>